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purl.oclc.org/ooxml/officeDocument/relationships/metadata/thumbnail" Target="docProps/thumbnail.jpeg"/><Relationship Id="rId1" Type="http://purl.oclc.org/ooxml/officeDocument/relationships/officeDocument" Target="ppt/presentation.xml"/><Relationship Id="rId4" Type="http://purl.oclc.org/ooxml/officeDocument/relationships/extendedProperties" Target="docProps/app.xml"/></Relationships>
</file>

<file path=ppt/presentation.xml><?xml version="1.0" encoding="utf-8"?>
<p:presentation xmlns:a="http://purl.oclc.org/ooxml/drawingml/main" xmlns:r="http://purl.oclc.org/ooxml/officeDocument/relationships" xmlns:p="http://purl.oclc.org/ooxml/presentationml/main" saveSubsetFonts="1" conformance="strict">
  <p:sldMasterIdLst>
    <p:sldMasterId id="2147483660" r:id="rId1"/>
  </p:sldMasterIdLst>
  <p:sldIdLst>
    <p:sldId id="264" r:id="rId2"/>
    <p:sldId id="266" r:id="rId3"/>
    <p:sldId id="265" r:id="rId4"/>
    <p:sldId id="267" r:id="rId5"/>
    <p:sldId id="268" r:id="rId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purl.oclc.org/ooxml/drawingml/main" xmlns:r="http://purl.oclc.org/ooxml/officeDocument/relationships" xmlns:p="http://purl.oclc.org/ooxml/presentationml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purl.oclc.org/ooxml/drawingml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%"/>
            </a:schemeClr>
          </a:solidFill>
        </a:fill>
      </a:tcStyle>
    </a:wholeTbl>
    <a:band1H>
      <a:tcStyle>
        <a:tcBdr/>
        <a:fill>
          <a:solidFill>
            <a:schemeClr val="accent1">
              <a:tint val="40%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%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purl.oclc.org/ooxml/drawingml/main" xmlns:r="http://purl.oclc.org/ooxml/officeDocument/relationships" xmlns:p="http://purl.oclc.org/ooxml/presentationml/main">
  <p:normalViewPr horzBarState="maximized">
    <p:restoredLeft sz="15%" autoAdjust="0"/>
    <p:restoredTop sz="94.66%"/>
  </p:normalViewPr>
  <p:slideViewPr>
    <p:cSldViewPr snapToGrid="0">
      <p:cViewPr varScale="1">
        <p:scale>
          <a:sx n="74" d="100"/>
          <a:sy n="74" d="100"/>
        </p:scale>
        <p:origin x="129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purl.oclc.org/ooxml/officeDocument/relationships/viewProps" Target="viewProps.xml"/><Relationship Id="rId3" Type="http://purl.oclc.org/ooxml/officeDocument/relationships/slide" Target="slides/slide2.xml"/><Relationship Id="rId7" Type="http://purl.oclc.org/ooxml/officeDocument/relationships/presProps" Target="presProps.xml"/><Relationship Id="rId2" Type="http://purl.oclc.org/ooxml/officeDocument/relationships/slide" Target="slides/slide1.xml"/><Relationship Id="rId1" Type="http://purl.oclc.org/ooxml/officeDocument/relationships/slideMaster" Target="slideMasters/slideMaster1.xml"/><Relationship Id="rId6" Type="http://purl.oclc.org/ooxml/officeDocument/relationships/slide" Target="slides/slide5.xml"/><Relationship Id="rId5" Type="http://purl.oclc.org/ooxml/officeDocument/relationships/slide" Target="slides/slide4.xml"/><Relationship Id="rId10" Type="http://purl.oclc.org/ooxml/officeDocument/relationships/tableStyles" Target="tableStyles.xml"/><Relationship Id="rId4" Type="http://purl.oclc.org/ooxml/officeDocument/relationships/slide" Target="slides/slide3.xml"/><Relationship Id="rId9" Type="http://purl.oclc.org/ooxml/officeDocument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slideLayout1.xml><?xml version="1.0" encoding="utf-8"?>
<p:sldLayout xmlns:a="http://purl.oclc.org/ooxml/drawingml/main" xmlns:r="http://purl.oclc.org/ooxml/officeDocument/relationships" xmlns:p="http://purl.oclc.org/ooxml/presentationml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91C02-02D1-4692-A451-C0F23A25D7DA}" type="datetimeFigureOut">
              <a:rPr lang="pt-BR" smtClean="0"/>
              <a:pPr/>
              <a:t>24/08/2017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A024C-355C-4155-BF66-C5F1FB836EB8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79700507"/>
      </p:ext>
    </p:extLst>
  </p:cSld>
  <p:clrMapOvr>
    <a:masterClrMapping/>
  </p:clrMapOvr>
</p:sldLayout>
</file>

<file path=ppt/slideLayouts/slideLayout10.xml><?xml version="1.0" encoding="utf-8"?>
<p:sldLayout xmlns:a="http://purl.oclc.org/ooxml/drawingml/main" xmlns:r="http://purl.oclc.org/ooxml/officeDocument/relationships" xmlns:p="http://purl.oclc.org/ooxml/presentationml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91C02-02D1-4692-A451-C0F23A25D7DA}" type="datetimeFigureOut">
              <a:rPr lang="pt-BR" smtClean="0"/>
              <a:pPr/>
              <a:t>24/08/2017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A024C-355C-4155-BF66-C5F1FB836EB8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81876988"/>
      </p:ext>
    </p:extLst>
  </p:cSld>
  <p:clrMapOvr>
    <a:masterClrMapping/>
  </p:clrMapOvr>
</p:sldLayout>
</file>

<file path=ppt/slideLayouts/slideLayout11.xml><?xml version="1.0" encoding="utf-8"?>
<p:sldLayout xmlns:a="http://purl.oclc.org/ooxml/drawingml/main" xmlns:r="http://purl.oclc.org/ooxml/officeDocument/relationships" xmlns:p="http://purl.oclc.org/ooxml/presentationml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91C02-02D1-4692-A451-C0F23A25D7DA}" type="datetimeFigureOut">
              <a:rPr lang="pt-BR" smtClean="0"/>
              <a:pPr/>
              <a:t>24/08/2017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A024C-355C-4155-BF66-C5F1FB836EB8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49219953"/>
      </p:ext>
    </p:extLst>
  </p:cSld>
  <p:clrMapOvr>
    <a:masterClrMapping/>
  </p:clrMapOvr>
</p:sldLayout>
</file>

<file path=ppt/slideLayouts/slideLayout2.xml><?xml version="1.0" encoding="utf-8"?>
<p:sldLayout xmlns:a="http://purl.oclc.org/ooxml/drawingml/main" xmlns:r="http://purl.oclc.org/ooxml/officeDocument/relationships" xmlns:p="http://purl.oclc.org/ooxml/presentationml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91C02-02D1-4692-A451-C0F23A25D7DA}" type="datetimeFigureOut">
              <a:rPr lang="pt-BR" smtClean="0"/>
              <a:pPr/>
              <a:t>24/08/2017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A024C-355C-4155-BF66-C5F1FB836EB8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03617299"/>
      </p:ext>
    </p:extLst>
  </p:cSld>
  <p:clrMapOvr>
    <a:masterClrMapping/>
  </p:clrMapOvr>
</p:sldLayout>
</file>

<file path=ppt/slideLayouts/slideLayout3.xml><?xml version="1.0" encoding="utf-8"?>
<p:sldLayout xmlns:a="http://purl.oclc.org/ooxml/drawingml/main" xmlns:r="http://purl.oclc.org/ooxml/officeDocument/relationships" xmlns:p="http://purl.oclc.org/ooxml/presentationml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%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%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%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%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%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%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%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%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91C02-02D1-4692-A451-C0F23A25D7DA}" type="datetimeFigureOut">
              <a:rPr lang="pt-BR" smtClean="0"/>
              <a:pPr/>
              <a:t>24/08/2017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A024C-355C-4155-BF66-C5F1FB836EB8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89940676"/>
      </p:ext>
    </p:extLst>
  </p:cSld>
  <p:clrMapOvr>
    <a:masterClrMapping/>
  </p:clrMapOvr>
</p:sldLayout>
</file>

<file path=ppt/slideLayouts/slideLayout4.xml><?xml version="1.0" encoding="utf-8"?>
<p:sldLayout xmlns:a="http://purl.oclc.org/ooxml/drawingml/main" xmlns:r="http://purl.oclc.org/ooxml/officeDocument/relationships" xmlns:p="http://purl.oclc.org/ooxml/presentationml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91C02-02D1-4692-A451-C0F23A25D7DA}" type="datetimeFigureOut">
              <a:rPr lang="pt-BR" smtClean="0"/>
              <a:pPr/>
              <a:t>24/08/2017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A024C-355C-4155-BF66-C5F1FB836EB8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18263843"/>
      </p:ext>
    </p:extLst>
  </p:cSld>
  <p:clrMapOvr>
    <a:masterClrMapping/>
  </p:clrMapOvr>
</p:sldLayout>
</file>

<file path=ppt/slideLayouts/slideLayout5.xml><?xml version="1.0" encoding="utf-8"?>
<p:sldLayout xmlns:a="http://purl.oclc.org/ooxml/drawingml/main" xmlns:r="http://purl.oclc.org/ooxml/officeDocument/relationships" xmlns:p="http://purl.oclc.org/ooxml/presentationml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91C02-02D1-4692-A451-C0F23A25D7DA}" type="datetimeFigureOut">
              <a:rPr lang="pt-BR" smtClean="0"/>
              <a:pPr/>
              <a:t>24/08/2017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A024C-355C-4155-BF66-C5F1FB836EB8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77334005"/>
      </p:ext>
    </p:extLst>
  </p:cSld>
  <p:clrMapOvr>
    <a:masterClrMapping/>
  </p:clrMapOvr>
</p:sldLayout>
</file>

<file path=ppt/slideLayouts/slideLayout6.xml><?xml version="1.0" encoding="utf-8"?>
<p:sldLayout xmlns:a="http://purl.oclc.org/ooxml/drawingml/main" xmlns:r="http://purl.oclc.org/ooxml/officeDocument/relationships" xmlns:p="http://purl.oclc.org/ooxml/presentationml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91C02-02D1-4692-A451-C0F23A25D7DA}" type="datetimeFigureOut">
              <a:rPr lang="pt-BR" smtClean="0"/>
              <a:pPr/>
              <a:t>24/08/2017</a:t>
            </a:fld>
            <a:endParaRPr lang="pt-B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A024C-355C-4155-BF66-C5F1FB836EB8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38351168"/>
      </p:ext>
    </p:extLst>
  </p:cSld>
  <p:clrMapOvr>
    <a:masterClrMapping/>
  </p:clrMapOvr>
</p:sldLayout>
</file>

<file path=ppt/slideLayouts/slideLayout7.xml><?xml version="1.0" encoding="utf-8"?>
<p:sldLayout xmlns:a="http://purl.oclc.org/ooxml/drawingml/main" xmlns:r="http://purl.oclc.org/ooxml/officeDocument/relationships" xmlns:p="http://purl.oclc.org/ooxml/presentationml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91C02-02D1-4692-A451-C0F23A25D7DA}" type="datetimeFigureOut">
              <a:rPr lang="pt-BR" smtClean="0"/>
              <a:pPr/>
              <a:t>24/08/2017</a:t>
            </a:fld>
            <a:endParaRPr lang="pt-B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A024C-355C-4155-BF66-C5F1FB836EB8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09441647"/>
      </p:ext>
    </p:extLst>
  </p:cSld>
  <p:clrMapOvr>
    <a:masterClrMapping/>
  </p:clrMapOvr>
</p:sldLayout>
</file>

<file path=ppt/slideLayouts/slideLayout8.xml><?xml version="1.0" encoding="utf-8"?>
<p:sldLayout xmlns:a="http://purl.oclc.org/ooxml/drawingml/main" xmlns:r="http://purl.oclc.org/ooxml/officeDocument/relationships" xmlns:p="http://purl.oclc.org/ooxml/presentationml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91C02-02D1-4692-A451-C0F23A25D7DA}" type="datetimeFigureOut">
              <a:rPr lang="pt-BR" smtClean="0"/>
              <a:pPr/>
              <a:t>24/08/2017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A024C-355C-4155-BF66-C5F1FB836EB8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73648568"/>
      </p:ext>
    </p:extLst>
  </p:cSld>
  <p:clrMapOvr>
    <a:masterClrMapping/>
  </p:clrMapOvr>
</p:sldLayout>
</file>

<file path=ppt/slideLayouts/slideLayout9.xml><?xml version="1.0" encoding="utf-8"?>
<p:sldLayout xmlns:a="http://purl.oclc.org/ooxml/drawingml/main" xmlns:r="http://purl.oclc.org/ooxml/officeDocument/relationships" xmlns:p="http://purl.oclc.org/ooxml/presentationml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dirty="0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91C02-02D1-4692-A451-C0F23A25D7DA}" type="datetimeFigureOut">
              <a:rPr lang="pt-BR" smtClean="0"/>
              <a:pPr/>
              <a:t>24/08/2017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A024C-355C-4155-BF66-C5F1FB836EB8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44670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purl.oclc.org/ooxml/officeDocument/relationships/slideLayout" Target="../slideLayouts/slideLayout8.xml"/><Relationship Id="rId3" Type="http://purl.oclc.org/ooxml/officeDocument/relationships/slideLayout" Target="../slideLayouts/slideLayout3.xml"/><Relationship Id="rId7" Type="http://purl.oclc.org/ooxml/officeDocument/relationships/slideLayout" Target="../slideLayouts/slideLayout7.xml"/><Relationship Id="rId12" Type="http://purl.oclc.org/ooxml/officeDocument/relationships/theme" Target="../theme/theme1.xml"/><Relationship Id="rId2" Type="http://purl.oclc.org/ooxml/officeDocument/relationships/slideLayout" Target="../slideLayouts/slideLayout2.xml"/><Relationship Id="rId1" Type="http://purl.oclc.org/ooxml/officeDocument/relationships/slideLayout" Target="../slideLayouts/slideLayout1.xml"/><Relationship Id="rId6" Type="http://purl.oclc.org/ooxml/officeDocument/relationships/slideLayout" Target="../slideLayouts/slideLayout6.xml"/><Relationship Id="rId11" Type="http://purl.oclc.org/ooxml/officeDocument/relationships/slideLayout" Target="../slideLayouts/slideLayout11.xml"/><Relationship Id="rId5" Type="http://purl.oclc.org/ooxml/officeDocument/relationships/slideLayout" Target="../slideLayouts/slideLayout5.xml"/><Relationship Id="rId10" Type="http://purl.oclc.org/ooxml/officeDocument/relationships/slideLayout" Target="../slideLayouts/slideLayout10.xml"/><Relationship Id="rId4" Type="http://purl.oclc.org/ooxml/officeDocument/relationships/slideLayout" Target="../slideLayouts/slideLayout4.xml"/><Relationship Id="rId9" Type="http://purl.oclc.org/ooxml/officeDocument/relationships/slideLayout" Target="../slideLayouts/slideLayout9.xml"/></Relationships>
</file>

<file path=ppt/slideMasters/slideMaster1.xml><?xml version="1.0" encoding="utf-8"?>
<p:sldMaster xmlns:a="http://purl.oclc.org/ooxml/drawingml/main" xmlns:r="http://purl.oclc.org/ooxml/officeDocument/relationships" xmlns:p="http://purl.oclc.org/ooxml/presentationml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%"/>
                  </a:schemeClr>
                </a:solidFill>
              </a:defRPr>
            </a:lvl1pPr>
          </a:lstStyle>
          <a:p>
            <a:fld id="{2C991C02-02D1-4692-A451-C0F23A25D7DA}" type="datetimeFigureOut">
              <a:rPr lang="pt-BR" smtClean="0"/>
              <a:pPr/>
              <a:t>24/08/2017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%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%"/>
                  </a:schemeClr>
                </a:solidFill>
              </a:defRPr>
            </a:lvl1pPr>
          </a:lstStyle>
          <a:p>
            <a:fld id="{01BA024C-355C-4155-BF66-C5F1FB836EB8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40410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%"/>
        </a:lnSpc>
        <a:spcBef>
          <a:spcPct val="0%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%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%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%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%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%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%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%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%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%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purl.oclc.org/ooxml/officeDocument/relationships/audio" Target="../media/media4.wma"/><Relationship Id="rId13" Type="http://schemas.microsoft.com/office/2007/relationships/media" Target="../media/media7.wma"/><Relationship Id="rId18" Type="http://purl.oclc.org/ooxml/officeDocument/relationships/image" Target="../media/image3.png"/><Relationship Id="rId3" Type="http://schemas.microsoft.com/office/2007/relationships/media" Target="../media/media2.wma"/><Relationship Id="rId21" Type="http://purl.oclc.org/ooxml/officeDocument/relationships/image" Target="../media/image6.png"/><Relationship Id="rId7" Type="http://schemas.microsoft.com/office/2007/relationships/media" Target="../media/media4.wma"/><Relationship Id="rId12" Type="http://purl.oclc.org/ooxml/officeDocument/relationships/audio" Target="../media/media6.wma"/><Relationship Id="rId17" Type="http://purl.oclc.org/ooxml/officeDocument/relationships/image" Target="../media/image2.png"/><Relationship Id="rId2" Type="http://purl.oclc.org/ooxml/officeDocument/relationships/audio" Target="../media/media1.wma"/><Relationship Id="rId16" Type="http://purl.oclc.org/ooxml/officeDocument/relationships/image" Target="../media/image1.jpeg"/><Relationship Id="rId20" Type="http://purl.oclc.org/ooxml/officeDocument/relationships/image" Target="../media/image5.png"/><Relationship Id="rId1" Type="http://schemas.microsoft.com/office/2007/relationships/media" Target="../media/media1.wma"/><Relationship Id="rId6" Type="http://purl.oclc.org/ooxml/officeDocument/relationships/audio" Target="../media/media3.wma"/><Relationship Id="rId11" Type="http://schemas.microsoft.com/office/2007/relationships/media" Target="../media/media6.wma"/><Relationship Id="rId5" Type="http://schemas.microsoft.com/office/2007/relationships/media" Target="../media/media3.wma"/><Relationship Id="rId15" Type="http://purl.oclc.org/ooxml/officeDocument/relationships/slideLayout" Target="../slideLayouts/slideLayout7.xml"/><Relationship Id="rId10" Type="http://purl.oclc.org/ooxml/officeDocument/relationships/audio" Target="../media/media5.wma"/><Relationship Id="rId19" Type="http://purl.oclc.org/ooxml/officeDocument/relationships/image" Target="../media/image4.png"/><Relationship Id="rId4" Type="http://purl.oclc.org/ooxml/officeDocument/relationships/audio" Target="../media/media2.wma"/><Relationship Id="rId9" Type="http://schemas.microsoft.com/office/2007/relationships/media" Target="../media/media5.wma"/><Relationship Id="rId14" Type="http://purl.oclc.org/ooxml/officeDocument/relationships/audio" Target="../media/media7.wma"/><Relationship Id="rId22" Type="http://purl.oclc.org/ooxml/officeDocument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purl.oclc.org/ooxml/officeDocument/relationships/audio" Target="../media/media10.wma"/><Relationship Id="rId13" Type="http://purl.oclc.org/ooxml/officeDocument/relationships/slideLayout" Target="../slideLayouts/slideLayout7.xml"/><Relationship Id="rId18" Type="http://purl.oclc.org/ooxml/officeDocument/relationships/image" Target="../media/image11.png"/><Relationship Id="rId3" Type="http://schemas.microsoft.com/office/2007/relationships/media" Target="../media/media8.wma"/><Relationship Id="rId7" Type="http://schemas.microsoft.com/office/2007/relationships/media" Target="../media/media10.wma"/><Relationship Id="rId12" Type="http://purl.oclc.org/ooxml/officeDocument/relationships/audio" Target="../media/media12.wma"/><Relationship Id="rId17" Type="http://purl.oclc.org/ooxml/officeDocument/relationships/image" Target="../media/image10.png"/><Relationship Id="rId2" Type="http://purl.oclc.org/ooxml/officeDocument/relationships/audio" Target="../media/media1.wma"/><Relationship Id="rId16" Type="http://purl.oclc.org/ooxml/officeDocument/relationships/image" Target="../media/image9.png"/><Relationship Id="rId1" Type="http://schemas.microsoft.com/office/2007/relationships/media" Target="../media/media1.wma"/><Relationship Id="rId6" Type="http://purl.oclc.org/ooxml/officeDocument/relationships/audio" Target="../media/media9.wma"/><Relationship Id="rId11" Type="http://schemas.microsoft.com/office/2007/relationships/media" Target="../media/media12.wma"/><Relationship Id="rId5" Type="http://schemas.microsoft.com/office/2007/relationships/media" Target="../media/media9.wma"/><Relationship Id="rId15" Type="http://purl.oclc.org/ooxml/officeDocument/relationships/image" Target="../media/image2.png"/><Relationship Id="rId10" Type="http://purl.oclc.org/ooxml/officeDocument/relationships/audio" Target="../media/media11.wma"/><Relationship Id="rId4" Type="http://purl.oclc.org/ooxml/officeDocument/relationships/audio" Target="../media/media8.wma"/><Relationship Id="rId9" Type="http://schemas.microsoft.com/office/2007/relationships/media" Target="../media/media11.wma"/><Relationship Id="rId14" Type="http://purl.oclc.org/ooxml/officeDocument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8" Type="http://purl.oclc.org/ooxml/officeDocument/relationships/audio" Target="../media/media15.wma"/><Relationship Id="rId13" Type="http://purl.oclc.org/ooxml/officeDocument/relationships/slideLayout" Target="../slideLayouts/slideLayout7.xml"/><Relationship Id="rId18" Type="http://purl.oclc.org/ooxml/officeDocument/relationships/image" Target="../media/image15.png"/><Relationship Id="rId3" Type="http://schemas.microsoft.com/office/2007/relationships/media" Target="../media/media13.wma"/><Relationship Id="rId7" Type="http://schemas.microsoft.com/office/2007/relationships/media" Target="../media/media15.wma"/><Relationship Id="rId12" Type="http://purl.oclc.org/ooxml/officeDocument/relationships/audio" Target="../media/media17.wma"/><Relationship Id="rId17" Type="http://purl.oclc.org/ooxml/officeDocument/relationships/image" Target="../media/image14.png"/><Relationship Id="rId2" Type="http://purl.oclc.org/ooxml/officeDocument/relationships/audio" Target="../media/media1.wma"/><Relationship Id="rId16" Type="http://purl.oclc.org/ooxml/officeDocument/relationships/image" Target="../media/image13.png"/><Relationship Id="rId1" Type="http://schemas.microsoft.com/office/2007/relationships/media" Target="../media/media1.wma"/><Relationship Id="rId6" Type="http://purl.oclc.org/ooxml/officeDocument/relationships/audio" Target="../media/media14.wma"/><Relationship Id="rId11" Type="http://schemas.microsoft.com/office/2007/relationships/media" Target="../media/media17.wma"/><Relationship Id="rId5" Type="http://schemas.microsoft.com/office/2007/relationships/media" Target="../media/media14.wma"/><Relationship Id="rId15" Type="http://purl.oclc.org/ooxml/officeDocument/relationships/image" Target="../media/image2.png"/><Relationship Id="rId10" Type="http://purl.oclc.org/ooxml/officeDocument/relationships/audio" Target="../media/media16.wma"/><Relationship Id="rId19" Type="http://purl.oclc.org/ooxml/officeDocument/relationships/image" Target="../media/image16.png"/><Relationship Id="rId4" Type="http://purl.oclc.org/ooxml/officeDocument/relationships/audio" Target="../media/media13.wma"/><Relationship Id="rId9" Type="http://schemas.microsoft.com/office/2007/relationships/media" Target="../media/media16.wma"/><Relationship Id="rId14" Type="http://purl.oclc.org/ooxml/officeDocument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8" Type="http://purl.oclc.org/ooxml/officeDocument/relationships/audio" Target="../media/media20.wma"/><Relationship Id="rId13" Type="http://schemas.microsoft.com/office/2007/relationships/media" Target="../media/media23.wma"/><Relationship Id="rId18" Type="http://purl.oclc.org/ooxml/officeDocument/relationships/audio" Target="../media/media25.wma"/><Relationship Id="rId26" Type="http://purl.oclc.org/ooxml/officeDocument/relationships/image" Target="../media/image21.png"/><Relationship Id="rId3" Type="http://schemas.microsoft.com/office/2007/relationships/media" Target="../media/media18.wma"/><Relationship Id="rId21" Type="http://purl.oclc.org/ooxml/officeDocument/relationships/image" Target="../media/image2.png"/><Relationship Id="rId7" Type="http://schemas.microsoft.com/office/2007/relationships/media" Target="../media/media20.wma"/><Relationship Id="rId12" Type="http://purl.oclc.org/ooxml/officeDocument/relationships/audio" Target="../media/media22.wma"/><Relationship Id="rId17" Type="http://schemas.microsoft.com/office/2007/relationships/media" Target="../media/media25.wma"/><Relationship Id="rId25" Type="http://purl.oclc.org/ooxml/officeDocument/relationships/image" Target="../media/image20.png"/><Relationship Id="rId2" Type="http://purl.oclc.org/ooxml/officeDocument/relationships/audio" Target="../media/media1.wma"/><Relationship Id="rId16" Type="http://purl.oclc.org/ooxml/officeDocument/relationships/audio" Target="../media/media24.wma"/><Relationship Id="rId20" Type="http://purl.oclc.org/ooxml/officeDocument/relationships/image" Target="../media/image17.jpeg"/><Relationship Id="rId29" Type="http://purl.oclc.org/ooxml/officeDocument/relationships/image" Target="../media/image7.png"/><Relationship Id="rId1" Type="http://schemas.microsoft.com/office/2007/relationships/media" Target="../media/media1.wma"/><Relationship Id="rId6" Type="http://purl.oclc.org/ooxml/officeDocument/relationships/audio" Target="../media/media19.wma"/><Relationship Id="rId11" Type="http://schemas.microsoft.com/office/2007/relationships/media" Target="../media/media22.wma"/><Relationship Id="rId24" Type="http://purl.oclc.org/ooxml/officeDocument/relationships/image" Target="../media/image19.png"/><Relationship Id="rId5" Type="http://schemas.microsoft.com/office/2007/relationships/media" Target="../media/media19.wma"/><Relationship Id="rId15" Type="http://schemas.microsoft.com/office/2007/relationships/media" Target="../media/media24.wma"/><Relationship Id="rId23" Type="http://purl.oclc.org/ooxml/officeDocument/relationships/image" Target="../media/image18.png"/><Relationship Id="rId28" Type="http://purl.oclc.org/ooxml/officeDocument/relationships/image" Target="../media/image16.png"/><Relationship Id="rId10" Type="http://purl.oclc.org/ooxml/officeDocument/relationships/audio" Target="../media/media21.wma"/><Relationship Id="rId19" Type="http://purl.oclc.org/ooxml/officeDocument/relationships/slideLayout" Target="../slideLayouts/slideLayout7.xml"/><Relationship Id="rId4" Type="http://purl.oclc.org/ooxml/officeDocument/relationships/audio" Target="../media/media18.wma"/><Relationship Id="rId9" Type="http://schemas.microsoft.com/office/2007/relationships/media" Target="../media/media21.wma"/><Relationship Id="rId14" Type="http://purl.oclc.org/ooxml/officeDocument/relationships/audio" Target="../media/media23.wma"/><Relationship Id="rId22" Type="http://purl.oclc.org/ooxml/officeDocument/relationships/image" Target="../media/image15.png"/><Relationship Id="rId27" Type="http://purl.oclc.org/ooxml/officeDocument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13" Type="http://schemas.microsoft.com/office/2007/relationships/media" Target="../media/media31.wma"/><Relationship Id="rId18" Type="http://purl.oclc.org/ooxml/officeDocument/relationships/audio" Target="../media/media33.wma"/><Relationship Id="rId26" Type="http://purl.oclc.org/ooxml/officeDocument/relationships/audio" Target="../media/media37.wma"/><Relationship Id="rId21" Type="http://schemas.microsoft.com/office/2007/relationships/media" Target="../media/media35.wma"/><Relationship Id="rId34" Type="http://purl.oclc.org/ooxml/officeDocument/relationships/image" Target="../media/image27.png"/><Relationship Id="rId7" Type="http://schemas.microsoft.com/office/2007/relationships/media" Target="../media/media28.wma"/><Relationship Id="rId12" Type="http://purl.oclc.org/ooxml/officeDocument/relationships/audio" Target="../media/media30.wma"/><Relationship Id="rId17" Type="http://schemas.microsoft.com/office/2007/relationships/media" Target="../media/media33.wma"/><Relationship Id="rId25" Type="http://schemas.microsoft.com/office/2007/relationships/media" Target="../media/media37.wma"/><Relationship Id="rId33" Type="http://purl.oclc.org/ooxml/officeDocument/relationships/image" Target="../media/image26.png"/><Relationship Id="rId2" Type="http://purl.oclc.org/ooxml/officeDocument/relationships/audio" Target="../media/media1.wma"/><Relationship Id="rId16" Type="http://purl.oclc.org/ooxml/officeDocument/relationships/audio" Target="../media/media32.wma"/><Relationship Id="rId20" Type="http://purl.oclc.org/ooxml/officeDocument/relationships/audio" Target="../media/media34.wma"/><Relationship Id="rId29" Type="http://purl.oclc.org/ooxml/officeDocument/relationships/image" Target="../media/image2.png"/><Relationship Id="rId1" Type="http://schemas.microsoft.com/office/2007/relationships/media" Target="../media/media1.wma"/><Relationship Id="rId6" Type="http://purl.oclc.org/ooxml/officeDocument/relationships/audio" Target="../media/media27.wma"/><Relationship Id="rId11" Type="http://schemas.microsoft.com/office/2007/relationships/media" Target="../media/media30.wma"/><Relationship Id="rId24" Type="http://purl.oclc.org/ooxml/officeDocument/relationships/audio" Target="../media/media36.wma"/><Relationship Id="rId32" Type="http://purl.oclc.org/ooxml/officeDocument/relationships/image" Target="../media/image25.png"/><Relationship Id="rId37" Type="http://purl.oclc.org/ooxml/officeDocument/relationships/image" Target="../media/image30.png"/><Relationship Id="rId5" Type="http://schemas.microsoft.com/office/2007/relationships/media" Target="../media/media27.wma"/><Relationship Id="rId15" Type="http://schemas.microsoft.com/office/2007/relationships/media" Target="../media/media32.wma"/><Relationship Id="rId23" Type="http://schemas.microsoft.com/office/2007/relationships/media" Target="../media/media36.wma"/><Relationship Id="rId28" Type="http://purl.oclc.org/ooxml/officeDocument/relationships/image" Target="../media/image22.jpeg"/><Relationship Id="rId36" Type="http://purl.oclc.org/ooxml/officeDocument/relationships/image" Target="../media/image29.png"/><Relationship Id="rId10" Type="http://purl.oclc.org/ooxml/officeDocument/relationships/audio" Target="../media/media29.wma"/><Relationship Id="rId19" Type="http://schemas.microsoft.com/office/2007/relationships/media" Target="../media/media34.wma"/><Relationship Id="rId31" Type="http://purl.oclc.org/ooxml/officeDocument/relationships/image" Target="../media/image24.png"/><Relationship Id="rId4" Type="http://purl.oclc.org/ooxml/officeDocument/relationships/audio" Target="../media/media26.wma"/><Relationship Id="rId9" Type="http://schemas.microsoft.com/office/2007/relationships/media" Target="../media/media29.wma"/><Relationship Id="rId14" Type="http://purl.oclc.org/ooxml/officeDocument/relationships/audio" Target="../media/media31.wma"/><Relationship Id="rId22" Type="http://purl.oclc.org/ooxml/officeDocument/relationships/audio" Target="../media/media35.wma"/><Relationship Id="rId27" Type="http://purl.oclc.org/ooxml/officeDocument/relationships/slideLayout" Target="../slideLayouts/slideLayout7.xml"/><Relationship Id="rId30" Type="http://purl.oclc.org/ooxml/officeDocument/relationships/image" Target="../media/image23.png"/><Relationship Id="rId35" Type="http://purl.oclc.org/ooxml/officeDocument/relationships/image" Target="../media/image28.png"/><Relationship Id="rId8" Type="http://purl.oclc.org/ooxml/officeDocument/relationships/audio" Target="../media/media28.wma"/><Relationship Id="rId3" Type="http://schemas.microsoft.com/office/2007/relationships/media" Target="../media/media26.wma"/></Relationships>
</file>

<file path=ppt/slides/slide1.xml><?xml version="1.0" encoding="utf-8"?>
<p:sld xmlns:a="http://purl.oclc.org/ooxml/drawingml/main" xmlns:r="http://purl.oclc.org/ooxml/officeDocument/relationships" xmlns:p="http://purl.oclc.org/ooxml/presentationml/main">
  <p:cSld>
    <p:bg>
      <p:bgPr>
        <a:blipFill dpi="0" rotWithShape="1">
          <a:blip r:embed="rId16" cstate="print">
            <a:alphaModFix amt="35%"/>
            <a:lum/>
          </a:blip>
          <a:srcRect/>
          <a:stretch>
            <a:fillRect t="-3%" b="-3%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ço Reservado para Conteúdo 16"/>
          <p:cNvSpPr>
            <a:spLocks noGrp="1"/>
          </p:cNvSpPr>
          <p:nvPr>
            <p:ph sz="half" idx="4294967295"/>
          </p:nvPr>
        </p:nvSpPr>
        <p:spPr>
          <a:xfrm>
            <a:off x="2369713" y="1815966"/>
            <a:ext cx="5808372" cy="4351338"/>
          </a:xfrm>
        </p:spPr>
        <p:txBody>
          <a:bodyPr/>
          <a:lstStyle/>
          <a:p>
            <a:pPr marL="0" indent="0">
              <a:buNone/>
            </a:pPr>
            <a:r>
              <a:rPr lang="pt-BR" dirty="0" smtClean="0"/>
              <a:t>         g̃op </a:t>
            </a:r>
            <a:r>
              <a:rPr lang="pt-BR" dirty="0"/>
              <a:t>ah </a:t>
            </a:r>
            <a:r>
              <a:rPr lang="pt-BR" dirty="0" smtClean="0"/>
              <a:t>kapi: tear</a:t>
            </a:r>
          </a:p>
          <a:p>
            <a:pPr marL="0" indent="0">
              <a:buNone/>
            </a:pPr>
            <a:r>
              <a:rPr lang="pt-BR" dirty="0" smtClean="0"/>
              <a:t>         g̃op ah: algodão</a:t>
            </a:r>
          </a:p>
          <a:p>
            <a:pPr marL="0" indent="0">
              <a:buNone/>
            </a:pPr>
            <a:r>
              <a:rPr lang="pt-BR" dirty="0" smtClean="0"/>
              <a:t>         gop tapoh:  fio</a:t>
            </a:r>
          </a:p>
          <a:p>
            <a:pPr marL="0" indent="0">
              <a:buNone/>
            </a:pPr>
            <a:r>
              <a:rPr lang="pt-BR" dirty="0" smtClean="0"/>
              <a:t>         Ĩh: rede</a:t>
            </a:r>
          </a:p>
          <a:p>
            <a:pPr marL="0" indent="0">
              <a:buNone/>
            </a:pPr>
            <a:r>
              <a:rPr lang="pt-BR" dirty="0"/>
              <a:t> </a:t>
            </a:r>
            <a:r>
              <a:rPr lang="pt-BR" dirty="0" smtClean="0"/>
              <a:t>        larpy: cinto</a:t>
            </a:r>
          </a:p>
          <a:p>
            <a:pPr marL="0" indent="0">
              <a:buNone/>
            </a:pPr>
            <a:r>
              <a:rPr lang="pt-BR" dirty="0"/>
              <a:t> </a:t>
            </a:r>
            <a:r>
              <a:rPr lang="pt-BR" dirty="0" smtClean="0"/>
              <a:t>        agoyap: tipoia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  <p:sp>
        <p:nvSpPr>
          <p:cNvPr id="8" name="Título 7"/>
          <p:cNvSpPr>
            <a:spLocks noGrp="1"/>
          </p:cNvSpPr>
          <p:nvPr>
            <p:ph type="title" idx="4294967295"/>
          </p:nvPr>
        </p:nvSpPr>
        <p:spPr>
          <a:xfrm>
            <a:off x="-1" y="313509"/>
            <a:ext cx="8725989" cy="1377179"/>
          </a:xfrm>
        </p:spPr>
        <p:txBody>
          <a:bodyPr/>
          <a:lstStyle/>
          <a:p>
            <a:pPr algn="ctr"/>
            <a:r>
              <a:rPr lang="pt-BR" b="1" dirty="0" smtClean="0"/>
              <a:t>   Inventário </a:t>
            </a:r>
            <a:r>
              <a:rPr lang="pt-BR" b="1" dirty="0"/>
              <a:t>Lexical </a:t>
            </a:r>
            <a:r>
              <a:rPr lang="pt-BR" b="1" dirty="0" smtClean="0"/>
              <a:t>Paiter</a:t>
            </a:r>
            <a:endParaRPr lang="pt-BR" b="1" dirty="0"/>
          </a:p>
        </p:txBody>
      </p:sp>
      <p:pic>
        <p:nvPicPr>
          <p:cNvPr id="16" name="tipoia 2 Som grav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 cstate="print"/>
          <a:stretch>
            <a:fillRect/>
          </a:stretch>
        </p:blipFill>
        <p:spPr>
          <a:xfrm flipV="1">
            <a:off x="4831080" y="3733799"/>
            <a:ext cx="45719" cy="45719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5872767" y="6542468"/>
            <a:ext cx="32712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/>
              <a:t>                        copyright@museupaiterasoe</a:t>
            </a:r>
            <a:endParaRPr lang="pt-BR" sz="1400" b="1" dirty="0"/>
          </a:p>
        </p:txBody>
      </p:sp>
      <p:sp>
        <p:nvSpPr>
          <p:cNvPr id="4" name="CaixaDeTexto 3"/>
          <p:cNvSpPr txBox="1"/>
          <p:nvPr/>
        </p:nvSpPr>
        <p:spPr>
          <a:xfrm>
            <a:off x="0" y="6542468"/>
            <a:ext cx="26916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/>
              <a:t>Foto/Som: Luiz Weymilawa Surui</a:t>
            </a:r>
            <a:endParaRPr lang="pt-BR" sz="1400" b="1" dirty="0"/>
          </a:p>
        </p:txBody>
      </p:sp>
      <p:pic>
        <p:nvPicPr>
          <p:cNvPr id="7" name="Som gravado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 cstate="print"/>
          <a:stretch>
            <a:fillRect/>
          </a:stretch>
        </p:blipFill>
        <p:spPr>
          <a:xfrm>
            <a:off x="2580689" y="1903551"/>
            <a:ext cx="395830" cy="395830"/>
          </a:xfrm>
          <a:prstGeom prst="rect">
            <a:avLst/>
          </a:prstGeom>
        </p:spPr>
      </p:pic>
      <p:pic>
        <p:nvPicPr>
          <p:cNvPr id="9" name="Som gravado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9" cstate="print"/>
          <a:stretch>
            <a:fillRect/>
          </a:stretch>
        </p:blipFill>
        <p:spPr>
          <a:xfrm>
            <a:off x="2616114" y="2385935"/>
            <a:ext cx="391988" cy="391988"/>
          </a:xfrm>
          <a:prstGeom prst="rect">
            <a:avLst/>
          </a:prstGeom>
        </p:spPr>
      </p:pic>
      <p:pic>
        <p:nvPicPr>
          <p:cNvPr id="10" name="Som gravado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0" cstate="print"/>
          <a:stretch>
            <a:fillRect/>
          </a:stretch>
        </p:blipFill>
        <p:spPr>
          <a:xfrm>
            <a:off x="2547047" y="2869882"/>
            <a:ext cx="412638" cy="412638"/>
          </a:xfrm>
          <a:prstGeom prst="rect">
            <a:avLst/>
          </a:prstGeom>
        </p:spPr>
      </p:pic>
      <p:pic>
        <p:nvPicPr>
          <p:cNvPr id="11" name="Som gravado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1" cstate="print"/>
          <a:stretch>
            <a:fillRect/>
          </a:stretch>
        </p:blipFill>
        <p:spPr>
          <a:xfrm>
            <a:off x="2562036" y="3352361"/>
            <a:ext cx="399492" cy="399492"/>
          </a:xfrm>
          <a:prstGeom prst="rect">
            <a:avLst/>
          </a:prstGeom>
        </p:spPr>
      </p:pic>
      <p:pic>
        <p:nvPicPr>
          <p:cNvPr id="12" name="Som gravado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2" cstate="print"/>
          <a:stretch>
            <a:fillRect/>
          </a:stretch>
        </p:blipFill>
        <p:spPr>
          <a:xfrm>
            <a:off x="2522354" y="3869303"/>
            <a:ext cx="439174" cy="439174"/>
          </a:xfrm>
          <a:prstGeom prst="rect">
            <a:avLst/>
          </a:prstGeom>
        </p:spPr>
      </p:pic>
      <p:pic>
        <p:nvPicPr>
          <p:cNvPr id="13" name="Som gravado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2" cstate="print"/>
          <a:stretch>
            <a:fillRect/>
          </a:stretch>
        </p:blipFill>
        <p:spPr>
          <a:xfrm>
            <a:off x="2520510" y="4416354"/>
            <a:ext cx="439174" cy="439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88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4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%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01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%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50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%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501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%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404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%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450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%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450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%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purl.oclc.org/ooxml/drawingml/main" xmlns:r="http://purl.oclc.org/ooxml/officeDocument/relationships" xmlns:p="http://purl.oclc.org/ooxml/presentationml/main">
  <p:cSld>
    <p:bg>
      <p:bgPr>
        <a:blipFill dpi="0" rotWithShape="1">
          <a:blip r:embed="rId14" cstate="print">
            <a:alphaModFix amt="35%"/>
            <a:lum/>
          </a:blip>
          <a:srcRect/>
          <a:stretch>
            <a:fillRect l="-14%" r="-14%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ço Reservado para Conteúdo 16"/>
          <p:cNvSpPr>
            <a:spLocks noGrp="1"/>
          </p:cNvSpPr>
          <p:nvPr>
            <p:ph sz="half" idx="4294967295"/>
          </p:nvPr>
        </p:nvSpPr>
        <p:spPr>
          <a:xfrm>
            <a:off x="2402764" y="1690688"/>
            <a:ext cx="5808372" cy="4351338"/>
          </a:xfrm>
        </p:spPr>
        <p:txBody>
          <a:bodyPr/>
          <a:lstStyle/>
          <a:p>
            <a:pPr marL="0" indent="0">
              <a:buNone/>
            </a:pPr>
            <a:r>
              <a:rPr lang="pt-BR" dirty="0" smtClean="0"/>
              <a:t>         </a:t>
            </a:r>
            <a:r>
              <a:rPr lang="pt-BR" dirty="0"/>
              <a:t>s</a:t>
            </a:r>
            <a:r>
              <a:rPr lang="pt-BR" dirty="0" smtClean="0"/>
              <a:t>og̃ap </a:t>
            </a:r>
            <a:r>
              <a:rPr lang="pt-BR" dirty="0"/>
              <a:t>ag̃a: </a:t>
            </a:r>
            <a:r>
              <a:rPr lang="pt-BR" dirty="0" smtClean="0"/>
              <a:t>fazendo </a:t>
            </a:r>
            <a:r>
              <a:rPr lang="pt-BR" dirty="0"/>
              <a:t>colar         </a:t>
            </a:r>
            <a:r>
              <a:rPr lang="pt-BR" dirty="0" smtClean="0"/>
              <a:t>           </a:t>
            </a:r>
          </a:p>
          <a:p>
            <a:pPr marL="0" indent="0">
              <a:buNone/>
            </a:pPr>
            <a:r>
              <a:rPr lang="pt-BR" dirty="0"/>
              <a:t> </a:t>
            </a:r>
            <a:r>
              <a:rPr lang="pt-BR" dirty="0" smtClean="0"/>
              <a:t>        waloy sibeh</a:t>
            </a:r>
            <a:r>
              <a:rPr lang="pt-BR" dirty="0"/>
              <a:t>: </a:t>
            </a:r>
            <a:r>
              <a:rPr lang="pt-BR" dirty="0" smtClean="0"/>
              <a:t>casca </a:t>
            </a:r>
            <a:r>
              <a:rPr lang="pt-BR" dirty="0"/>
              <a:t>de tatu    </a:t>
            </a: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         nabekot  </a:t>
            </a:r>
            <a:r>
              <a:rPr lang="pt-BR" dirty="0"/>
              <a:t>g̃ar:  f</a:t>
            </a:r>
            <a:r>
              <a:rPr lang="pt-BR" dirty="0" smtClean="0"/>
              <a:t>urador</a:t>
            </a:r>
          </a:p>
          <a:p>
            <a:pPr marL="0" indent="0">
              <a:buNone/>
            </a:pPr>
            <a:r>
              <a:rPr lang="pt-BR" dirty="0" smtClean="0"/>
              <a:t>         sog̃ap</a:t>
            </a:r>
            <a:r>
              <a:rPr lang="pt-BR" dirty="0"/>
              <a:t>: c</a:t>
            </a:r>
            <a:r>
              <a:rPr lang="pt-BR" dirty="0" smtClean="0"/>
              <a:t>olar</a:t>
            </a:r>
          </a:p>
          <a:p>
            <a:pPr marL="0" indent="0">
              <a:buNone/>
            </a:pPr>
            <a:r>
              <a:rPr lang="pt-BR" dirty="0" smtClean="0"/>
              <a:t>         orokap </a:t>
            </a:r>
            <a:r>
              <a:rPr lang="pt-BR" dirty="0"/>
              <a:t>ah: </a:t>
            </a:r>
            <a:r>
              <a:rPr lang="pt-BR" dirty="0" smtClean="0"/>
              <a:t>tucumã</a:t>
            </a:r>
          </a:p>
          <a:p>
            <a:endParaRPr lang="pt-BR" dirty="0"/>
          </a:p>
        </p:txBody>
      </p:sp>
      <p:sp>
        <p:nvSpPr>
          <p:cNvPr id="8" name="Título 7"/>
          <p:cNvSpPr>
            <a:spLocks noGrp="1"/>
          </p:cNvSpPr>
          <p:nvPr>
            <p:ph type="title" idx="4294967295"/>
          </p:nvPr>
        </p:nvSpPr>
        <p:spPr>
          <a:xfrm>
            <a:off x="0" y="300447"/>
            <a:ext cx="8987246" cy="1390242"/>
          </a:xfrm>
        </p:spPr>
        <p:txBody>
          <a:bodyPr/>
          <a:lstStyle/>
          <a:p>
            <a:pPr algn="ctr"/>
            <a:r>
              <a:rPr lang="pt-BR" b="1" dirty="0" smtClean="0"/>
              <a:t>   </a:t>
            </a:r>
            <a:r>
              <a:rPr lang="pt-BR" b="1" dirty="0"/>
              <a:t>Inventário Lexical Paiter </a:t>
            </a:r>
          </a:p>
        </p:txBody>
      </p:sp>
      <p:pic>
        <p:nvPicPr>
          <p:cNvPr id="16" name="tipoia 2 Som grav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 cstate="print"/>
          <a:stretch>
            <a:fillRect/>
          </a:stretch>
        </p:blipFill>
        <p:spPr>
          <a:xfrm flipV="1">
            <a:off x="4831080" y="3733799"/>
            <a:ext cx="45719" cy="45719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5872767" y="6542468"/>
            <a:ext cx="32712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/>
              <a:t>                        copyright@museupaiterasoe</a:t>
            </a:r>
            <a:endParaRPr lang="pt-BR" sz="1400" b="1" dirty="0"/>
          </a:p>
        </p:txBody>
      </p:sp>
      <p:sp>
        <p:nvSpPr>
          <p:cNvPr id="4" name="CaixaDeTexto 3"/>
          <p:cNvSpPr txBox="1"/>
          <p:nvPr/>
        </p:nvSpPr>
        <p:spPr>
          <a:xfrm>
            <a:off x="0" y="6542468"/>
            <a:ext cx="26916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/>
              <a:t>Foto/Som: Luiz Weymilawa Surui</a:t>
            </a:r>
            <a:endParaRPr lang="pt-BR" sz="1400" b="1" dirty="0"/>
          </a:p>
        </p:txBody>
      </p:sp>
      <p:pic>
        <p:nvPicPr>
          <p:cNvPr id="6" name="Som gravado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 cstate="print"/>
          <a:stretch>
            <a:fillRect/>
          </a:stretch>
        </p:blipFill>
        <p:spPr>
          <a:xfrm>
            <a:off x="2771033" y="1748518"/>
            <a:ext cx="409283" cy="409283"/>
          </a:xfrm>
          <a:prstGeom prst="rect">
            <a:avLst/>
          </a:prstGeom>
        </p:spPr>
      </p:pic>
      <p:pic>
        <p:nvPicPr>
          <p:cNvPr id="7" name="Som gravado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7" cstate="print"/>
          <a:stretch>
            <a:fillRect/>
          </a:stretch>
        </p:blipFill>
        <p:spPr>
          <a:xfrm>
            <a:off x="2724532" y="2286838"/>
            <a:ext cx="417906" cy="417906"/>
          </a:xfrm>
          <a:prstGeom prst="rect">
            <a:avLst/>
          </a:prstGeom>
        </p:spPr>
      </p:pic>
      <p:pic>
        <p:nvPicPr>
          <p:cNvPr id="9" name="Som gravado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7" cstate="print"/>
          <a:stretch>
            <a:fillRect/>
          </a:stretch>
        </p:blipFill>
        <p:spPr>
          <a:xfrm>
            <a:off x="2722103" y="2806083"/>
            <a:ext cx="420335" cy="420335"/>
          </a:xfrm>
          <a:prstGeom prst="rect">
            <a:avLst/>
          </a:prstGeom>
        </p:spPr>
      </p:pic>
      <p:pic>
        <p:nvPicPr>
          <p:cNvPr id="10" name="Som gravado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6" cstate="print"/>
          <a:stretch>
            <a:fillRect/>
          </a:stretch>
        </p:blipFill>
        <p:spPr>
          <a:xfrm>
            <a:off x="2733155" y="3273196"/>
            <a:ext cx="409283" cy="409283"/>
          </a:xfrm>
          <a:prstGeom prst="rect">
            <a:avLst/>
          </a:prstGeom>
        </p:spPr>
      </p:pic>
      <p:pic>
        <p:nvPicPr>
          <p:cNvPr id="11" name="Som gravado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8" cstate="print"/>
          <a:stretch>
            <a:fillRect/>
          </a:stretch>
        </p:blipFill>
        <p:spPr>
          <a:xfrm>
            <a:off x="2678594" y="3733799"/>
            <a:ext cx="463844" cy="463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422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4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%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51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%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50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%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650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%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404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%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450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%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purl.oclc.org/ooxml/drawingml/main" xmlns:r="http://purl.oclc.org/ooxml/officeDocument/relationships" xmlns:p="http://purl.oclc.org/ooxml/presentationml/main">
  <p:cSld>
    <p:bg>
      <p:bgPr>
        <a:blipFill dpi="0" rotWithShape="1">
          <a:blip r:embed="rId14" cstate="print">
            <a:alphaModFix amt="35%"/>
            <a:lum/>
          </a:blip>
          <a:srcRect/>
          <a:stretch>
            <a:fillRect l="-4%" r="-4%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ço Reservado para Conteúdo 16"/>
          <p:cNvSpPr>
            <a:spLocks noGrp="1"/>
          </p:cNvSpPr>
          <p:nvPr>
            <p:ph sz="half" idx="4294967295"/>
          </p:nvPr>
        </p:nvSpPr>
        <p:spPr>
          <a:xfrm>
            <a:off x="1416677" y="1815966"/>
            <a:ext cx="7044744" cy="4351338"/>
          </a:xfrm>
        </p:spPr>
        <p:txBody>
          <a:bodyPr/>
          <a:lstStyle/>
          <a:p>
            <a:pPr marL="0" indent="0">
              <a:buNone/>
            </a:pPr>
            <a:r>
              <a:rPr lang="pt-BR" dirty="0"/>
              <a:t>         mixãg: </a:t>
            </a:r>
            <a:r>
              <a:rPr lang="pt-BR" dirty="0" smtClean="0"/>
              <a:t>noite</a:t>
            </a:r>
          </a:p>
          <a:p>
            <a:pPr marL="0" indent="0">
              <a:buNone/>
            </a:pPr>
            <a:r>
              <a:rPr lang="pt-BR" dirty="0"/>
              <a:t>         mokãy adop ah: </a:t>
            </a:r>
            <a:r>
              <a:rPr lang="pt-BR" dirty="0" smtClean="0"/>
              <a:t>fogo para aquecer </a:t>
            </a:r>
          </a:p>
          <a:p>
            <a:pPr marL="0" indent="0">
              <a:buNone/>
            </a:pPr>
            <a:r>
              <a:rPr lang="pt-BR" dirty="0" smtClean="0"/>
              <a:t>         </a:t>
            </a:r>
            <a:r>
              <a:rPr lang="pt-BR" dirty="0" err="1"/>
              <a:t>s</a:t>
            </a:r>
            <a:r>
              <a:rPr lang="pt-BR" dirty="0" err="1" smtClean="0"/>
              <a:t>ogay</a:t>
            </a:r>
            <a:r>
              <a:rPr lang="pt-BR" dirty="0" smtClean="0"/>
              <a:t> at</a:t>
            </a:r>
            <a:r>
              <a:rPr lang="pt-BR" dirty="0"/>
              <a:t>e</a:t>
            </a:r>
            <a:r>
              <a:rPr lang="pt-BR" dirty="0" smtClean="0"/>
              <a:t> </a:t>
            </a:r>
            <a:r>
              <a:rPr lang="pt-BR" dirty="0"/>
              <a:t>mokãy </a:t>
            </a:r>
            <a:r>
              <a:rPr lang="pt-BR" dirty="0" smtClean="0"/>
              <a:t>ka: assando na brasa</a:t>
            </a:r>
          </a:p>
          <a:p>
            <a:pPr marL="0" indent="0">
              <a:buNone/>
            </a:pPr>
            <a:r>
              <a:rPr lang="pt-BR" dirty="0"/>
              <a:t>         </a:t>
            </a:r>
            <a:r>
              <a:rPr lang="pt-BR" dirty="0" smtClean="0"/>
              <a:t>mokãy </a:t>
            </a:r>
            <a:r>
              <a:rPr lang="pt-BR" dirty="0"/>
              <a:t>ap: </a:t>
            </a:r>
            <a:r>
              <a:rPr lang="pt-BR" dirty="0" smtClean="0"/>
              <a:t>material para fogo</a:t>
            </a:r>
          </a:p>
          <a:p>
            <a:pPr marL="0" indent="0">
              <a:buNone/>
            </a:pPr>
            <a:r>
              <a:rPr lang="pt-BR" dirty="0"/>
              <a:t>         wexo: </a:t>
            </a:r>
            <a:r>
              <a:rPr lang="pt-BR" dirty="0" smtClean="0"/>
              <a:t>pintura coporal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  <p:sp>
        <p:nvSpPr>
          <p:cNvPr id="8" name="Título 7"/>
          <p:cNvSpPr>
            <a:spLocks noGrp="1"/>
          </p:cNvSpPr>
          <p:nvPr>
            <p:ph type="title" idx="4294967295"/>
          </p:nvPr>
        </p:nvSpPr>
        <p:spPr>
          <a:xfrm>
            <a:off x="0" y="248195"/>
            <a:ext cx="8987246" cy="1442494"/>
          </a:xfrm>
        </p:spPr>
        <p:txBody>
          <a:bodyPr/>
          <a:lstStyle/>
          <a:p>
            <a:pPr algn="ctr"/>
            <a:r>
              <a:rPr lang="pt-BR" b="1" dirty="0" smtClean="0"/>
              <a:t> Inventário </a:t>
            </a:r>
            <a:r>
              <a:rPr lang="pt-BR" b="1" dirty="0"/>
              <a:t>Lexical Paiter</a:t>
            </a:r>
          </a:p>
        </p:txBody>
      </p:sp>
      <p:pic>
        <p:nvPicPr>
          <p:cNvPr id="16" name="tipoia 2 Som grav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 cstate="print"/>
          <a:stretch>
            <a:fillRect/>
          </a:stretch>
        </p:blipFill>
        <p:spPr>
          <a:xfrm flipV="1">
            <a:off x="4831080" y="3733799"/>
            <a:ext cx="45719" cy="45719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5872767" y="6542468"/>
            <a:ext cx="32712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/>
              <a:t>                        copyright@museupaiterasoe</a:t>
            </a:r>
            <a:endParaRPr lang="pt-BR" sz="1400" b="1" dirty="0"/>
          </a:p>
        </p:txBody>
      </p:sp>
      <p:sp>
        <p:nvSpPr>
          <p:cNvPr id="4" name="CaixaDeTexto 3"/>
          <p:cNvSpPr txBox="1"/>
          <p:nvPr/>
        </p:nvSpPr>
        <p:spPr>
          <a:xfrm>
            <a:off x="0" y="6542468"/>
            <a:ext cx="26916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/>
              <a:t>Foto/Som: Luiz Weymilawa Surui</a:t>
            </a:r>
            <a:endParaRPr lang="pt-BR" sz="1400" b="1" dirty="0"/>
          </a:p>
        </p:txBody>
      </p:sp>
      <p:pic>
        <p:nvPicPr>
          <p:cNvPr id="6" name="Som gravado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 cstate="print"/>
          <a:stretch>
            <a:fillRect/>
          </a:stretch>
        </p:blipFill>
        <p:spPr>
          <a:xfrm>
            <a:off x="1698826" y="1851416"/>
            <a:ext cx="428871" cy="428871"/>
          </a:xfrm>
          <a:prstGeom prst="rect">
            <a:avLst/>
          </a:prstGeom>
        </p:spPr>
      </p:pic>
      <p:pic>
        <p:nvPicPr>
          <p:cNvPr id="7" name="Som gravado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7" cstate="print"/>
          <a:stretch>
            <a:fillRect/>
          </a:stretch>
        </p:blipFill>
        <p:spPr>
          <a:xfrm>
            <a:off x="1689253" y="2302607"/>
            <a:ext cx="448019" cy="448019"/>
          </a:xfrm>
          <a:prstGeom prst="rect">
            <a:avLst/>
          </a:prstGeom>
        </p:spPr>
      </p:pic>
      <p:pic>
        <p:nvPicPr>
          <p:cNvPr id="9" name="Som gravado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7" cstate="print"/>
          <a:stretch>
            <a:fillRect/>
          </a:stretch>
        </p:blipFill>
        <p:spPr>
          <a:xfrm>
            <a:off x="1689253" y="2879886"/>
            <a:ext cx="448019" cy="448019"/>
          </a:xfrm>
          <a:prstGeom prst="rect">
            <a:avLst/>
          </a:prstGeom>
        </p:spPr>
      </p:pic>
      <p:pic>
        <p:nvPicPr>
          <p:cNvPr id="10" name="Som gravado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8" cstate="print"/>
          <a:stretch>
            <a:fillRect/>
          </a:stretch>
        </p:blipFill>
        <p:spPr>
          <a:xfrm>
            <a:off x="1652950" y="3391415"/>
            <a:ext cx="484322" cy="484322"/>
          </a:xfrm>
          <a:prstGeom prst="rect">
            <a:avLst/>
          </a:prstGeom>
        </p:spPr>
      </p:pic>
      <p:pic>
        <p:nvPicPr>
          <p:cNvPr id="12" name="Som gravado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9" cstate="print"/>
          <a:stretch>
            <a:fillRect/>
          </a:stretch>
        </p:blipFill>
        <p:spPr>
          <a:xfrm>
            <a:off x="1641610" y="3968694"/>
            <a:ext cx="445326" cy="445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144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4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%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01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%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50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%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552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%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404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%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301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%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purl.oclc.org/ooxml/drawingml/main" xmlns:r="http://purl.oclc.org/ooxml/officeDocument/relationships" xmlns:p="http://purl.oclc.org/ooxml/presentationml/main">
  <p:cSld>
    <p:bg>
      <p:bgPr>
        <a:blipFill dpi="0" rotWithShape="1">
          <a:blip r:embed="rId20" cstate="print">
            <a:alphaModFix amt="35%"/>
            <a:lum/>
          </a:blip>
          <a:srcRect/>
          <a:stretch>
            <a:fillRect t="-69%" b="-69%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ço Reservado para Conteúdo 16"/>
          <p:cNvSpPr>
            <a:spLocks noGrp="1"/>
          </p:cNvSpPr>
          <p:nvPr>
            <p:ph sz="half" idx="4294967295"/>
          </p:nvPr>
        </p:nvSpPr>
        <p:spPr>
          <a:xfrm>
            <a:off x="2369713" y="1815966"/>
            <a:ext cx="5808372" cy="4351338"/>
          </a:xfrm>
        </p:spPr>
        <p:txBody>
          <a:bodyPr>
            <a:normAutofit fontScale="92.5%"/>
          </a:bodyPr>
          <a:lstStyle/>
          <a:p>
            <a:pPr marL="0" indent="0">
              <a:buNone/>
            </a:pPr>
            <a:r>
              <a:rPr lang="pt-BR" dirty="0"/>
              <a:t>        Paiter axot : </a:t>
            </a:r>
            <a:r>
              <a:rPr lang="pt-BR" dirty="0" smtClean="0"/>
              <a:t>artefatos</a:t>
            </a:r>
          </a:p>
          <a:p>
            <a:pPr marL="0" indent="0">
              <a:buNone/>
            </a:pPr>
            <a:r>
              <a:rPr lang="pt-BR" dirty="0"/>
              <a:t>        </a:t>
            </a:r>
            <a:r>
              <a:rPr lang="pt-BR" dirty="0" smtClean="0"/>
              <a:t>Paiter </a:t>
            </a:r>
            <a:r>
              <a:rPr lang="pt-BR" dirty="0"/>
              <a:t>a </a:t>
            </a:r>
            <a:r>
              <a:rPr lang="pt-BR" dirty="0" smtClean="0"/>
              <a:t>soe </a:t>
            </a:r>
            <a:r>
              <a:rPr lang="pt-BR" dirty="0" err="1" smtClean="0"/>
              <a:t>nãp</a:t>
            </a:r>
            <a:r>
              <a:rPr lang="pt-BR" dirty="0" smtClean="0"/>
              <a:t> </a:t>
            </a:r>
            <a:r>
              <a:rPr lang="pt-BR" dirty="0"/>
              <a:t>e</a:t>
            </a:r>
            <a:r>
              <a:rPr lang="pt-BR" dirty="0" smtClean="0"/>
              <a:t>: trabalho do </a:t>
            </a:r>
            <a:r>
              <a:rPr lang="pt-BR" dirty="0" err="1" smtClean="0"/>
              <a:t>paiter</a:t>
            </a:r>
            <a:endParaRPr lang="pt-BR" dirty="0" smtClean="0"/>
          </a:p>
          <a:p>
            <a:pPr marL="0" indent="0">
              <a:buNone/>
            </a:pPr>
            <a:r>
              <a:rPr lang="pt-BR" dirty="0"/>
              <a:t>        </a:t>
            </a:r>
            <a:r>
              <a:rPr lang="pt-BR" dirty="0" err="1" smtClean="0"/>
              <a:t>nit</a:t>
            </a:r>
            <a:r>
              <a:rPr lang="el-GR" dirty="0" smtClean="0"/>
              <a:t>ῖ</a:t>
            </a:r>
            <a:r>
              <a:rPr lang="pt-BR" dirty="0" smtClean="0"/>
              <a:t>:  cestas</a:t>
            </a:r>
          </a:p>
          <a:p>
            <a:pPr marL="0" indent="0">
              <a:buNone/>
            </a:pPr>
            <a:r>
              <a:rPr lang="pt-BR" dirty="0"/>
              <a:t>        </a:t>
            </a:r>
            <a:r>
              <a:rPr lang="pt-BR" dirty="0" err="1" smtClean="0"/>
              <a:t>sogap</a:t>
            </a:r>
            <a:r>
              <a:rPr lang="pt-BR" dirty="0" smtClean="0"/>
              <a:t> </a:t>
            </a:r>
            <a:r>
              <a:rPr lang="pt-BR" dirty="0"/>
              <a:t>ey: </a:t>
            </a:r>
            <a:r>
              <a:rPr lang="pt-BR" dirty="0" smtClean="0"/>
              <a:t>colares</a:t>
            </a:r>
          </a:p>
          <a:p>
            <a:pPr marL="0" indent="0">
              <a:buNone/>
            </a:pPr>
            <a:r>
              <a:rPr lang="pt-BR" dirty="0"/>
              <a:t>        nepibeth sit: </a:t>
            </a:r>
            <a:r>
              <a:rPr lang="pt-BR" dirty="0" smtClean="0"/>
              <a:t>brincos</a:t>
            </a:r>
          </a:p>
          <a:p>
            <a:pPr marL="0" indent="0">
              <a:buNone/>
            </a:pPr>
            <a:r>
              <a:rPr lang="pt-BR" dirty="0"/>
              <a:t>        </a:t>
            </a:r>
            <a:r>
              <a:rPr lang="pt-BR" dirty="0" err="1" smtClean="0"/>
              <a:t>mãbeh</a:t>
            </a:r>
            <a:r>
              <a:rPr lang="pt-BR" dirty="0" smtClean="0"/>
              <a:t> </a:t>
            </a:r>
            <a:r>
              <a:rPr lang="pt-BR" dirty="0"/>
              <a:t>kap: </a:t>
            </a:r>
            <a:r>
              <a:rPr lang="pt-BR" dirty="0" smtClean="0"/>
              <a:t>pulseiras</a:t>
            </a:r>
          </a:p>
          <a:p>
            <a:pPr marL="0" indent="0">
              <a:buNone/>
            </a:pPr>
            <a:r>
              <a:rPr lang="pt-BR" dirty="0"/>
              <a:t>        </a:t>
            </a:r>
            <a:r>
              <a:rPr lang="pt-BR" dirty="0" smtClean="0"/>
              <a:t>ûr: arco</a:t>
            </a:r>
          </a:p>
          <a:p>
            <a:pPr marL="0" indent="0">
              <a:buNone/>
            </a:pPr>
            <a:r>
              <a:rPr lang="pt-BR" dirty="0"/>
              <a:t>        </a:t>
            </a:r>
            <a:r>
              <a:rPr lang="pt-BR" dirty="0" smtClean="0"/>
              <a:t>yap: flecha</a:t>
            </a:r>
          </a:p>
          <a:p>
            <a:pPr marL="0" indent="0">
              <a:buNone/>
            </a:pPr>
            <a:r>
              <a:rPr lang="pt-BR" dirty="0"/>
              <a:t> </a:t>
            </a:r>
            <a:r>
              <a:rPr lang="pt-BR" dirty="0" smtClean="0"/>
              <a:t>     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  <p:sp>
        <p:nvSpPr>
          <p:cNvPr id="8" name="Título 7"/>
          <p:cNvSpPr>
            <a:spLocks noGrp="1"/>
          </p:cNvSpPr>
          <p:nvPr>
            <p:ph type="title" idx="4294967295"/>
          </p:nvPr>
        </p:nvSpPr>
        <p:spPr>
          <a:xfrm>
            <a:off x="0" y="287383"/>
            <a:ext cx="8569234" cy="1403305"/>
          </a:xfrm>
        </p:spPr>
        <p:txBody>
          <a:bodyPr/>
          <a:lstStyle/>
          <a:p>
            <a:pPr algn="ctr"/>
            <a:r>
              <a:rPr lang="pt-BR" b="1" dirty="0" smtClean="0"/>
              <a:t>      Inventário Lexical Paiter</a:t>
            </a:r>
            <a:endParaRPr lang="pt-BR" b="1" dirty="0"/>
          </a:p>
        </p:txBody>
      </p:sp>
      <p:pic>
        <p:nvPicPr>
          <p:cNvPr id="16" name="tipoia 2 Som grav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1" cstate="print"/>
          <a:stretch>
            <a:fillRect/>
          </a:stretch>
        </p:blipFill>
        <p:spPr>
          <a:xfrm flipV="1">
            <a:off x="4831080" y="3733799"/>
            <a:ext cx="45719" cy="45719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5872767" y="6542468"/>
            <a:ext cx="32712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/>
              <a:t>                        copyright@museupaiterasoe</a:t>
            </a:r>
            <a:endParaRPr lang="pt-BR" sz="1400" b="1" dirty="0"/>
          </a:p>
        </p:txBody>
      </p:sp>
      <p:sp>
        <p:nvSpPr>
          <p:cNvPr id="4" name="CaixaDeTexto 3"/>
          <p:cNvSpPr txBox="1"/>
          <p:nvPr/>
        </p:nvSpPr>
        <p:spPr>
          <a:xfrm>
            <a:off x="0" y="6542468"/>
            <a:ext cx="26916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/>
              <a:t>Foto/Som: Luiz Weymilawa Surui</a:t>
            </a:r>
            <a:endParaRPr lang="pt-BR" sz="1400" b="1" dirty="0"/>
          </a:p>
        </p:txBody>
      </p:sp>
      <p:pic>
        <p:nvPicPr>
          <p:cNvPr id="5" name="Som gravado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2" cstate="print"/>
          <a:stretch>
            <a:fillRect/>
          </a:stretch>
        </p:blipFill>
        <p:spPr>
          <a:xfrm>
            <a:off x="2592636" y="1815966"/>
            <a:ext cx="484322" cy="484322"/>
          </a:xfrm>
          <a:prstGeom prst="rect">
            <a:avLst/>
          </a:prstGeom>
        </p:spPr>
      </p:pic>
      <p:pic>
        <p:nvPicPr>
          <p:cNvPr id="6" name="Som gravado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3" cstate="print"/>
          <a:stretch>
            <a:fillRect/>
          </a:stretch>
        </p:blipFill>
        <p:spPr>
          <a:xfrm rot="412943">
            <a:off x="2468445" y="2295672"/>
            <a:ext cx="501501" cy="433072"/>
          </a:xfrm>
          <a:prstGeom prst="rect">
            <a:avLst/>
          </a:prstGeom>
        </p:spPr>
      </p:pic>
      <p:pic>
        <p:nvPicPr>
          <p:cNvPr id="7" name="Som gravado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4" cstate="print"/>
          <a:stretch>
            <a:fillRect/>
          </a:stretch>
        </p:blipFill>
        <p:spPr>
          <a:xfrm>
            <a:off x="2486188" y="2750616"/>
            <a:ext cx="512354" cy="512354"/>
          </a:xfrm>
          <a:prstGeom prst="rect">
            <a:avLst/>
          </a:prstGeom>
        </p:spPr>
      </p:pic>
      <p:pic>
        <p:nvPicPr>
          <p:cNvPr id="9" name="Som gravado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5" cstate="print"/>
          <a:stretch>
            <a:fillRect/>
          </a:stretch>
        </p:blipFill>
        <p:spPr>
          <a:xfrm>
            <a:off x="2530104" y="3262970"/>
            <a:ext cx="463984" cy="518448"/>
          </a:xfrm>
          <a:prstGeom prst="rect">
            <a:avLst/>
          </a:prstGeom>
        </p:spPr>
      </p:pic>
      <p:pic>
        <p:nvPicPr>
          <p:cNvPr id="10" name="Som gravado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6" cstate="print"/>
          <a:stretch>
            <a:fillRect/>
          </a:stretch>
        </p:blipFill>
        <p:spPr>
          <a:xfrm>
            <a:off x="2539270" y="3733799"/>
            <a:ext cx="459272" cy="459272"/>
          </a:xfrm>
          <a:prstGeom prst="rect">
            <a:avLst/>
          </a:prstGeom>
        </p:spPr>
      </p:pic>
      <p:pic>
        <p:nvPicPr>
          <p:cNvPr id="11" name="Som gravado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7" cstate="print"/>
          <a:stretch>
            <a:fillRect/>
          </a:stretch>
        </p:blipFill>
        <p:spPr>
          <a:xfrm>
            <a:off x="2564954" y="4193071"/>
            <a:ext cx="448747" cy="448747"/>
          </a:xfrm>
          <a:prstGeom prst="rect">
            <a:avLst/>
          </a:prstGeom>
        </p:spPr>
      </p:pic>
      <p:pic>
        <p:nvPicPr>
          <p:cNvPr id="12" name="Som gravado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8" cstate="print"/>
          <a:stretch>
            <a:fillRect/>
          </a:stretch>
        </p:blipFill>
        <p:spPr>
          <a:xfrm>
            <a:off x="2574172" y="4649564"/>
            <a:ext cx="446035" cy="446035"/>
          </a:xfrm>
          <a:prstGeom prst="rect">
            <a:avLst/>
          </a:prstGeom>
        </p:spPr>
      </p:pic>
      <p:pic>
        <p:nvPicPr>
          <p:cNvPr id="13" name="Som gravado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9" cstate="print"/>
          <a:stretch>
            <a:fillRect/>
          </a:stretch>
        </p:blipFill>
        <p:spPr>
          <a:xfrm>
            <a:off x="2607933" y="5103345"/>
            <a:ext cx="440619" cy="440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515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4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%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03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%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03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%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352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%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404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%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301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%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301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%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2043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%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3529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%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purl.oclc.org/ooxml/drawingml/main" xmlns:r="http://purl.oclc.org/ooxml/officeDocument/relationships" xmlns:p="http://purl.oclc.org/ooxml/presentationml/main">
  <p:cSld>
    <p:bg>
      <p:bgPr>
        <a:blipFill dpi="0" rotWithShape="1">
          <a:blip r:embed="rId28" cstate="print">
            <a:alphaModFix amt="35%"/>
            <a:lum/>
          </a:blip>
          <a:srcRect/>
          <a:stretch>
            <a:fillRect t="-45%" b="-45%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ço Reservado para Conteúdo 16"/>
          <p:cNvSpPr>
            <a:spLocks noGrp="1"/>
          </p:cNvSpPr>
          <p:nvPr>
            <p:ph sz="half" idx="4294967295"/>
          </p:nvPr>
        </p:nvSpPr>
        <p:spPr>
          <a:xfrm>
            <a:off x="2369713" y="1690688"/>
            <a:ext cx="5808372" cy="4851780"/>
          </a:xfrm>
        </p:spPr>
        <p:txBody>
          <a:bodyPr>
            <a:normAutofit fontScale="77.5%" lnSpcReduction="20%"/>
          </a:bodyPr>
          <a:lstStyle/>
          <a:p>
            <a:pPr marL="0" indent="0">
              <a:buNone/>
            </a:pPr>
            <a:r>
              <a:rPr lang="pt-BR" dirty="0"/>
              <a:t>        </a:t>
            </a:r>
            <a:r>
              <a:rPr lang="pt-BR" dirty="0" smtClean="0"/>
              <a:t> </a:t>
            </a:r>
            <a:r>
              <a:rPr lang="pt-BR" dirty="0"/>
              <a:t>s</a:t>
            </a:r>
            <a:r>
              <a:rPr lang="pt-BR" dirty="0" smtClean="0"/>
              <a:t>og̃ay txir: comida assando</a:t>
            </a:r>
          </a:p>
          <a:p>
            <a:pPr marL="0" indent="0">
              <a:buNone/>
            </a:pPr>
            <a:r>
              <a:rPr lang="pt-BR" dirty="0"/>
              <a:t>        </a:t>
            </a:r>
            <a:r>
              <a:rPr lang="pt-BR" dirty="0" smtClean="0"/>
              <a:t> ykabih : pilão</a:t>
            </a:r>
          </a:p>
          <a:p>
            <a:pPr marL="0" indent="0">
              <a:buNone/>
            </a:pPr>
            <a:r>
              <a:rPr lang="pt-BR" dirty="0"/>
              <a:t>         </a:t>
            </a:r>
            <a:r>
              <a:rPr lang="pt-BR" dirty="0" smtClean="0"/>
              <a:t> </a:t>
            </a:r>
            <a:r>
              <a:rPr lang="pt-BR" dirty="0"/>
              <a:t>loybe  </a:t>
            </a:r>
            <a:r>
              <a:rPr lang="pt-BR" dirty="0" smtClean="0"/>
              <a:t>: abano</a:t>
            </a:r>
          </a:p>
          <a:p>
            <a:pPr marL="0" indent="0">
              <a:buNone/>
            </a:pPr>
            <a:r>
              <a:rPr lang="pt-BR" dirty="0"/>
              <a:t>         </a:t>
            </a:r>
            <a:r>
              <a:rPr lang="pt-BR" dirty="0" smtClean="0"/>
              <a:t> moy </a:t>
            </a:r>
            <a:r>
              <a:rPr lang="pt-BR" dirty="0"/>
              <a:t>ah: </a:t>
            </a:r>
            <a:r>
              <a:rPr lang="pt-BR" dirty="0" smtClean="0"/>
              <a:t>utensilio para fazer biju</a:t>
            </a:r>
          </a:p>
          <a:p>
            <a:pPr marL="0" indent="0">
              <a:buNone/>
            </a:pPr>
            <a:r>
              <a:rPr lang="pt-BR" dirty="0"/>
              <a:t>       </a:t>
            </a:r>
            <a:r>
              <a:rPr lang="pt-BR" dirty="0" smtClean="0"/>
              <a:t>   gane ah : peneira</a:t>
            </a:r>
          </a:p>
          <a:p>
            <a:pPr marL="0" indent="0">
              <a:buNone/>
            </a:pPr>
            <a:r>
              <a:rPr lang="pt-BR" dirty="0"/>
              <a:t>          </a:t>
            </a:r>
            <a:r>
              <a:rPr lang="pt-BR" dirty="0" smtClean="0"/>
              <a:t>yh ah:  moringa</a:t>
            </a:r>
          </a:p>
          <a:p>
            <a:pPr marL="0" indent="0">
              <a:buNone/>
            </a:pPr>
            <a:r>
              <a:rPr lang="pt-BR" dirty="0"/>
              <a:t>          </a:t>
            </a:r>
            <a:r>
              <a:rPr lang="pt-BR" dirty="0" err="1" smtClean="0"/>
              <a:t>ytxir</a:t>
            </a:r>
            <a:r>
              <a:rPr lang="pt-BR" dirty="0" smtClean="0"/>
              <a:t> </a:t>
            </a:r>
            <a:r>
              <a:rPr lang="pt-BR" dirty="0"/>
              <a:t>ah: </a:t>
            </a:r>
            <a:r>
              <a:rPr lang="pt-BR" dirty="0" smtClean="0"/>
              <a:t>panela grande</a:t>
            </a:r>
          </a:p>
          <a:p>
            <a:pPr marL="0" indent="0">
              <a:buNone/>
            </a:pPr>
            <a:r>
              <a:rPr lang="pt-BR" dirty="0"/>
              <a:t>         </a:t>
            </a:r>
            <a:r>
              <a:rPr lang="pt-BR" dirty="0" smtClean="0"/>
              <a:t> ytxir </a:t>
            </a:r>
            <a:r>
              <a:rPr lang="pt-BR" dirty="0"/>
              <a:t>g̃up </a:t>
            </a:r>
            <a:r>
              <a:rPr lang="pt-BR" dirty="0" smtClean="0"/>
              <a:t>: panela pequena</a:t>
            </a:r>
          </a:p>
          <a:p>
            <a:pPr marL="0" indent="0">
              <a:buNone/>
            </a:pPr>
            <a:r>
              <a:rPr lang="pt-BR" dirty="0"/>
              <a:t>        </a:t>
            </a:r>
            <a:r>
              <a:rPr lang="pt-BR" dirty="0" smtClean="0"/>
              <a:t>  yh: chicha</a:t>
            </a:r>
          </a:p>
          <a:p>
            <a:pPr marL="0" indent="0">
              <a:buNone/>
            </a:pPr>
            <a:r>
              <a:rPr lang="pt-BR" dirty="0"/>
              <a:t>       </a:t>
            </a:r>
            <a:r>
              <a:rPr lang="pt-BR" dirty="0" smtClean="0"/>
              <a:t>   mebeh</a:t>
            </a:r>
            <a:r>
              <a:rPr lang="pt-BR" dirty="0"/>
              <a:t>: </a:t>
            </a:r>
            <a:r>
              <a:rPr lang="pt-BR" dirty="0" smtClean="0"/>
              <a:t>porcão</a:t>
            </a:r>
          </a:p>
          <a:p>
            <a:pPr marL="0" indent="0">
              <a:buNone/>
            </a:pPr>
            <a:r>
              <a:rPr lang="pt-BR" dirty="0"/>
              <a:t>       </a:t>
            </a:r>
            <a:r>
              <a:rPr lang="pt-BR" dirty="0" smtClean="0"/>
              <a:t>   morip</a:t>
            </a:r>
            <a:r>
              <a:rPr lang="pt-BR" dirty="0"/>
              <a:t>: </a:t>
            </a:r>
            <a:r>
              <a:rPr lang="pt-BR" dirty="0" smtClean="0"/>
              <a:t>peixe</a:t>
            </a:r>
          </a:p>
          <a:p>
            <a:pPr marL="0" indent="0">
              <a:buNone/>
            </a:pPr>
            <a:r>
              <a:rPr lang="pt-BR" dirty="0"/>
              <a:t>        </a:t>
            </a:r>
            <a:r>
              <a:rPr lang="pt-BR" dirty="0" smtClean="0"/>
              <a:t>  mõy: mandioca</a:t>
            </a:r>
          </a:p>
          <a:p>
            <a:pPr marL="0" indent="0">
              <a:buNone/>
            </a:pPr>
            <a:r>
              <a:rPr lang="pt-BR" dirty="0"/>
              <a:t> </a:t>
            </a:r>
            <a:r>
              <a:rPr lang="pt-BR" dirty="0" smtClean="0"/>
              <a:t>     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  <p:sp>
        <p:nvSpPr>
          <p:cNvPr id="8" name="Título 7"/>
          <p:cNvSpPr>
            <a:spLocks noGrp="1"/>
          </p:cNvSpPr>
          <p:nvPr>
            <p:ph type="title" idx="4294967295"/>
          </p:nvPr>
        </p:nvSpPr>
        <p:spPr>
          <a:xfrm>
            <a:off x="-1" y="287383"/>
            <a:ext cx="8516983" cy="1377179"/>
          </a:xfrm>
        </p:spPr>
        <p:txBody>
          <a:bodyPr/>
          <a:lstStyle/>
          <a:p>
            <a:pPr algn="ctr"/>
            <a:r>
              <a:rPr lang="pt-BR" b="1" dirty="0" smtClean="0"/>
              <a:t>   </a:t>
            </a:r>
            <a:r>
              <a:rPr lang="pt-BR" b="1" dirty="0"/>
              <a:t>Inventário Lexical Paiter</a:t>
            </a:r>
          </a:p>
        </p:txBody>
      </p:sp>
      <p:pic>
        <p:nvPicPr>
          <p:cNvPr id="16" name="tipoia 2 Som grav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9" cstate="print"/>
          <a:stretch>
            <a:fillRect/>
          </a:stretch>
        </p:blipFill>
        <p:spPr>
          <a:xfrm flipV="1">
            <a:off x="4831080" y="3733799"/>
            <a:ext cx="45719" cy="45719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5872767" y="6542468"/>
            <a:ext cx="32712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/>
              <a:t>                        copyright@museupaiterasoe</a:t>
            </a:r>
            <a:endParaRPr lang="pt-BR" sz="1400" b="1" dirty="0"/>
          </a:p>
        </p:txBody>
      </p:sp>
      <p:sp>
        <p:nvSpPr>
          <p:cNvPr id="4" name="CaixaDeTexto 3"/>
          <p:cNvSpPr txBox="1"/>
          <p:nvPr/>
        </p:nvSpPr>
        <p:spPr>
          <a:xfrm>
            <a:off x="0" y="6542468"/>
            <a:ext cx="26916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/>
              <a:t>Foto/Som: Luiz Weymilawa Surui</a:t>
            </a:r>
            <a:endParaRPr lang="pt-BR" sz="1400" b="1" dirty="0"/>
          </a:p>
        </p:txBody>
      </p:sp>
      <p:pic>
        <p:nvPicPr>
          <p:cNvPr id="5" name="Som gravado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30" cstate="print"/>
          <a:stretch>
            <a:fillRect/>
          </a:stretch>
        </p:blipFill>
        <p:spPr>
          <a:xfrm>
            <a:off x="2691685" y="1662255"/>
            <a:ext cx="364644" cy="364644"/>
          </a:xfrm>
          <a:prstGeom prst="rect">
            <a:avLst/>
          </a:prstGeom>
        </p:spPr>
      </p:pic>
      <p:pic>
        <p:nvPicPr>
          <p:cNvPr id="6" name="Som gravado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1" cstate="print"/>
          <a:stretch>
            <a:fillRect/>
          </a:stretch>
        </p:blipFill>
        <p:spPr>
          <a:xfrm>
            <a:off x="2691685" y="2055332"/>
            <a:ext cx="359884" cy="359884"/>
          </a:xfrm>
          <a:prstGeom prst="rect">
            <a:avLst/>
          </a:prstGeom>
        </p:spPr>
      </p:pic>
      <p:pic>
        <p:nvPicPr>
          <p:cNvPr id="7" name="Som gravado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32" cstate="print"/>
          <a:stretch>
            <a:fillRect/>
          </a:stretch>
        </p:blipFill>
        <p:spPr>
          <a:xfrm>
            <a:off x="2701211" y="2398691"/>
            <a:ext cx="340828" cy="340828"/>
          </a:xfrm>
          <a:prstGeom prst="rect">
            <a:avLst/>
          </a:prstGeom>
        </p:spPr>
      </p:pic>
      <p:pic>
        <p:nvPicPr>
          <p:cNvPr id="9" name="Som gravado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33" cstate="print"/>
          <a:stretch>
            <a:fillRect/>
          </a:stretch>
        </p:blipFill>
        <p:spPr>
          <a:xfrm>
            <a:off x="2712891" y="2775100"/>
            <a:ext cx="317469" cy="317469"/>
          </a:xfrm>
          <a:prstGeom prst="rect">
            <a:avLst/>
          </a:prstGeom>
        </p:spPr>
      </p:pic>
      <p:pic>
        <p:nvPicPr>
          <p:cNvPr id="11" name="Som gravado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34" cstate="print"/>
          <a:stretch>
            <a:fillRect/>
          </a:stretch>
        </p:blipFill>
        <p:spPr>
          <a:xfrm>
            <a:off x="2691685" y="3121002"/>
            <a:ext cx="337851" cy="337851"/>
          </a:xfrm>
          <a:prstGeom prst="rect">
            <a:avLst/>
          </a:prstGeom>
        </p:spPr>
      </p:pic>
      <p:pic>
        <p:nvPicPr>
          <p:cNvPr id="12" name="Som gravado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35" cstate="print"/>
          <a:stretch>
            <a:fillRect/>
          </a:stretch>
        </p:blipFill>
        <p:spPr>
          <a:xfrm>
            <a:off x="2735753" y="3504572"/>
            <a:ext cx="293783" cy="293783"/>
          </a:xfrm>
          <a:prstGeom prst="rect">
            <a:avLst/>
          </a:prstGeom>
        </p:spPr>
      </p:pic>
      <p:pic>
        <p:nvPicPr>
          <p:cNvPr id="15" name="Som gravado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36" cstate="print"/>
          <a:stretch>
            <a:fillRect/>
          </a:stretch>
        </p:blipFill>
        <p:spPr>
          <a:xfrm>
            <a:off x="2680669" y="3840336"/>
            <a:ext cx="348867" cy="348867"/>
          </a:xfrm>
          <a:prstGeom prst="rect">
            <a:avLst/>
          </a:prstGeom>
        </p:spPr>
      </p:pic>
      <p:pic>
        <p:nvPicPr>
          <p:cNvPr id="18" name="Som gravado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37" cstate="print"/>
          <a:stretch>
            <a:fillRect/>
          </a:stretch>
        </p:blipFill>
        <p:spPr>
          <a:xfrm>
            <a:off x="2658635" y="4189203"/>
            <a:ext cx="370901" cy="370901"/>
          </a:xfrm>
          <a:prstGeom prst="rect">
            <a:avLst/>
          </a:prstGeom>
        </p:spPr>
      </p:pic>
      <p:pic>
        <p:nvPicPr>
          <p:cNvPr id="19" name="Som gravado">
            <a:hlinkClick r:id="" action="ppaction://media"/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34" cstate="print"/>
          <a:stretch>
            <a:fillRect/>
          </a:stretch>
        </p:blipFill>
        <p:spPr>
          <a:xfrm>
            <a:off x="2735753" y="4583700"/>
            <a:ext cx="337851" cy="337851"/>
          </a:xfrm>
          <a:prstGeom prst="rect">
            <a:avLst/>
          </a:prstGeom>
        </p:spPr>
      </p:pic>
      <p:pic>
        <p:nvPicPr>
          <p:cNvPr id="20" name="Som gravado">
            <a:hlinkClick r:id="" action="ppaction://media"/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36" cstate="print"/>
          <a:stretch>
            <a:fillRect/>
          </a:stretch>
        </p:blipFill>
        <p:spPr>
          <a:xfrm>
            <a:off x="2712891" y="4936750"/>
            <a:ext cx="348867" cy="348867"/>
          </a:xfrm>
          <a:prstGeom prst="rect">
            <a:avLst/>
          </a:prstGeom>
        </p:spPr>
      </p:pic>
      <p:pic>
        <p:nvPicPr>
          <p:cNvPr id="21" name="Som gravado">
            <a:hlinkClick r:id="" action="ppaction://media"/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34" cstate="print"/>
          <a:stretch>
            <a:fillRect/>
          </a:stretch>
        </p:blipFill>
        <p:spPr>
          <a:xfrm>
            <a:off x="2735753" y="5270580"/>
            <a:ext cx="337851" cy="337851"/>
          </a:xfrm>
          <a:prstGeom prst="rect">
            <a:avLst/>
          </a:prstGeom>
        </p:spPr>
      </p:pic>
      <p:pic>
        <p:nvPicPr>
          <p:cNvPr id="22" name="Som gravado">
            <a:hlinkClick r:id="" action="ppaction://media"/>
          </p:cNvPr>
          <p:cNvPicPr>
            <a:picLocks noChangeAspect="1"/>
          </p:cNvPicPr>
          <p:nvPr>
            <a:audioFile r:link="rId26"/>
            <p:extLst>
              <p:ext uri="{DAA4B4D4-6D71-4841-9C94-3DE7FCFB9230}">
                <p14:media xmlns:p14="http://schemas.microsoft.com/office/powerpoint/2010/main" r:embed="rId25"/>
              </p:ext>
            </p:extLst>
          </p:nvPr>
        </p:nvPicPr>
        <p:blipFill>
          <a:blip r:embed="rId33" cstate="print"/>
          <a:stretch>
            <a:fillRect/>
          </a:stretch>
        </p:blipFill>
        <p:spPr>
          <a:xfrm>
            <a:off x="2746769" y="5675093"/>
            <a:ext cx="315817" cy="315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627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4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%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52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%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52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%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352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%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366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%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352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%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3529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%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4504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%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3529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%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301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%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3018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%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2507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%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2507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%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purl.oclc.org/ooxml/drawingml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%">
              <a:schemeClr val="phClr">
                <a:lumMod val="110%"/>
                <a:satMod val="105%"/>
                <a:tint val="67%"/>
              </a:schemeClr>
            </a:gs>
            <a:gs pos="50%">
              <a:schemeClr val="phClr">
                <a:lumMod val="105%"/>
                <a:satMod val="103%"/>
                <a:tint val="73%"/>
              </a:schemeClr>
            </a:gs>
            <a:gs pos="100%">
              <a:schemeClr val="phClr">
                <a:lumMod val="105%"/>
                <a:satMod val="109%"/>
                <a:tint val="81%"/>
              </a:schemeClr>
            </a:gs>
          </a:gsLst>
          <a:lin ang="5400000" scaled="0"/>
        </a:gradFill>
        <a:gradFill rotWithShape="1">
          <a:gsLst>
            <a:gs pos="0%">
              <a:schemeClr val="phClr">
                <a:satMod val="103%"/>
                <a:lumMod val="102%"/>
                <a:tint val="94%"/>
              </a:schemeClr>
            </a:gs>
            <a:gs pos="50%">
              <a:schemeClr val="phClr">
                <a:satMod val="110%"/>
                <a:lumMod val="100%"/>
                <a:shade val="100%"/>
              </a:schemeClr>
            </a:gs>
            <a:gs pos="100%">
              <a:schemeClr val="phClr">
                <a:lumMod val="99%"/>
                <a:satMod val="120%"/>
                <a:shade val="78%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%"/>
        </a:ln>
        <a:ln w="12700" cap="flat" cmpd="sng" algn="ctr">
          <a:solidFill>
            <a:schemeClr val="phClr"/>
          </a:solidFill>
          <a:prstDash val="solid"/>
          <a:miter lim="800%"/>
        </a:ln>
        <a:ln w="19050" cap="flat" cmpd="sng" algn="ctr">
          <a:solidFill>
            <a:schemeClr val="phClr"/>
          </a:solidFill>
          <a:prstDash val="solid"/>
          <a:miter lim="800%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%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%"/>
            <a:satMod val="170%"/>
          </a:schemeClr>
        </a:solidFill>
        <a:gradFill rotWithShape="1">
          <a:gsLst>
            <a:gs pos="0%">
              <a:schemeClr val="phClr">
                <a:tint val="93%"/>
                <a:satMod val="150%"/>
                <a:shade val="98%"/>
                <a:lumMod val="102%"/>
              </a:schemeClr>
            </a:gs>
            <a:gs pos="50%">
              <a:schemeClr val="phClr">
                <a:tint val="98%"/>
                <a:satMod val="130%"/>
                <a:shade val="90%"/>
                <a:lumMod val="103%"/>
              </a:schemeClr>
            </a:gs>
            <a:gs pos="100%">
              <a:schemeClr val="phClr">
                <a:shade val="63%"/>
                <a:satMod val="120%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purl.oclc.org/ooxml/officeDocument/extendedProperties" xmlns:vt="http://purl.oclc.org/ooxml/officeDocument/docPropsVTypes">
  <Template>Office Theme</Template>
  <TotalTime>233</TotalTime>
  <Words>248</Words>
  <Application>Microsoft Office PowerPoint</Application>
  <PresentationFormat>Apresentação na tela (4:3)</PresentationFormat>
  <Paragraphs>58</Paragraphs>
  <Slides>5</Slides>
  <Notes>0</Notes>
  <HiddenSlides>0</HiddenSlides>
  <MMClips>41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Tema do Office</vt:lpstr>
      <vt:lpstr>   Inventário Lexical Paiter</vt:lpstr>
      <vt:lpstr>   Inventário Lexical Paiter </vt:lpstr>
      <vt:lpstr> Inventário Lexical Paiter</vt:lpstr>
      <vt:lpstr>      Inventário Lexical Paiter</vt:lpstr>
      <vt:lpstr>   Inventário Lexical Paiter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POSITIVO</dc:creator>
  <cp:lastModifiedBy>tc14</cp:lastModifiedBy>
  <cp:revision>28</cp:revision>
  <dcterms:created xsi:type="dcterms:W3CDTF">2017-03-03T20:02:04Z</dcterms:created>
  <dcterms:modified xsi:type="dcterms:W3CDTF">2017-08-25T01:26:16Z</dcterms:modified>
</cp:coreProperties>
</file>